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HK Grotesk" charset="1" panose="00000500000000000000"/>
      <p:regular r:id="rId18"/>
    </p:embeddedFont>
    <p:embeddedFont>
      <p:font typeface="Glacial Indifference Bold" charset="1" panose="000008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2.png>
</file>

<file path=ppt/media/image3.jpe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4338336" y="-3273956"/>
            <a:ext cx="9611327" cy="13560956"/>
          </a:xfrm>
          <a:custGeom>
            <a:avLst/>
            <a:gdLst/>
            <a:ahLst/>
            <a:cxnLst/>
            <a:rect r="r" b="b" t="t" l="l"/>
            <a:pathLst>
              <a:path h="13560956" w="9611327">
                <a:moveTo>
                  <a:pt x="0" y="0"/>
                </a:moveTo>
                <a:lnTo>
                  <a:pt x="9611328" y="0"/>
                </a:lnTo>
                <a:lnTo>
                  <a:pt x="9611328" y="13560956"/>
                </a:lnTo>
                <a:lnTo>
                  <a:pt x="0" y="13560956"/>
                </a:lnTo>
                <a:lnTo>
                  <a:pt x="0" y="0"/>
                </a:lnTo>
                <a:close/>
              </a:path>
            </a:pathLst>
          </a:custGeom>
          <a:blipFill>
            <a:blip r:embed="rId3"/>
            <a:stretch>
              <a:fillRect l="0" t="0" r="0" b="0"/>
            </a:stretch>
          </a:blipFill>
        </p:spPr>
      </p:sp>
      <p:sp>
        <p:nvSpPr>
          <p:cNvPr name="TextBox 4" id="4"/>
          <p:cNvSpPr txBox="true"/>
          <p:nvPr/>
        </p:nvSpPr>
        <p:spPr>
          <a:xfrm rot="0">
            <a:off x="5243404" y="5816588"/>
            <a:ext cx="7801192" cy="561081"/>
          </a:xfrm>
          <a:prstGeom prst="rect">
            <a:avLst/>
          </a:prstGeom>
        </p:spPr>
        <p:txBody>
          <a:bodyPr anchor="t" rtlCol="false" tIns="0" lIns="0" bIns="0" rIns="0">
            <a:spAutoFit/>
          </a:bodyPr>
          <a:lstStyle/>
          <a:p>
            <a:pPr algn="ctr">
              <a:lnSpc>
                <a:spcPts val="4570"/>
              </a:lnSpc>
            </a:pPr>
            <a:r>
              <a:rPr lang="en-US" sz="3264">
                <a:solidFill>
                  <a:srgbClr val="FFFFFF"/>
                </a:solidFill>
                <a:latin typeface="HK Grotesk"/>
                <a:ea typeface="HK Grotesk"/>
                <a:cs typeface="HK Grotesk"/>
                <a:sym typeface="HK Grotesk"/>
              </a:rPr>
              <a:t>CASE STUDY</a:t>
            </a:r>
          </a:p>
        </p:txBody>
      </p:sp>
      <p:sp>
        <p:nvSpPr>
          <p:cNvPr name="TextBox 5" id="5"/>
          <p:cNvSpPr txBox="true"/>
          <p:nvPr/>
        </p:nvSpPr>
        <p:spPr>
          <a:xfrm rot="0">
            <a:off x="4651632" y="1574730"/>
            <a:ext cx="8984736" cy="4308533"/>
          </a:xfrm>
          <a:prstGeom prst="rect">
            <a:avLst/>
          </a:prstGeom>
        </p:spPr>
        <p:txBody>
          <a:bodyPr anchor="t" rtlCol="false" tIns="0" lIns="0" bIns="0" rIns="0">
            <a:spAutoFit/>
          </a:bodyPr>
          <a:lstStyle/>
          <a:p>
            <a:pPr algn="ctr">
              <a:lnSpc>
                <a:spcPts val="11307"/>
              </a:lnSpc>
            </a:pPr>
            <a:r>
              <a:rPr lang="en-US" b="true" sz="10006">
                <a:solidFill>
                  <a:srgbClr val="FFFFFF"/>
                </a:solidFill>
                <a:latin typeface="Glacial Indifference Bold"/>
                <a:ea typeface="Glacial Indifference Bold"/>
                <a:cs typeface="Glacial Indifference Bold"/>
                <a:sym typeface="Glacial Indifference Bold"/>
              </a:rPr>
              <a:t>IOT IN FLEET MANAGMENT IN LOGISTICS</a:t>
            </a:r>
          </a:p>
        </p:txBody>
      </p:sp>
      <p:sp>
        <p:nvSpPr>
          <p:cNvPr name="TextBox 6" id="6"/>
          <p:cNvSpPr txBox="true"/>
          <p:nvPr/>
        </p:nvSpPr>
        <p:spPr>
          <a:xfrm rot="0">
            <a:off x="5243404" y="7136054"/>
            <a:ext cx="7801192" cy="4025072"/>
          </a:xfrm>
          <a:prstGeom prst="rect">
            <a:avLst/>
          </a:prstGeom>
        </p:spPr>
        <p:txBody>
          <a:bodyPr anchor="t" rtlCol="false" tIns="0" lIns="0" bIns="0" rIns="0">
            <a:spAutoFit/>
          </a:bodyPr>
          <a:lstStyle/>
          <a:p>
            <a:pPr algn="ctr">
              <a:lnSpc>
                <a:spcPts val="4570"/>
              </a:lnSpc>
            </a:pPr>
            <a:r>
              <a:rPr lang="en-US" sz="3264">
                <a:solidFill>
                  <a:srgbClr val="FFFFFF"/>
                </a:solidFill>
                <a:latin typeface="HK Grotesk"/>
                <a:ea typeface="HK Grotesk"/>
                <a:cs typeface="HK Grotesk"/>
                <a:sym typeface="HK Grotesk"/>
              </a:rPr>
              <a:t>Aditya S. Patil - 2223918</a:t>
            </a:r>
          </a:p>
          <a:p>
            <a:pPr algn="ctr">
              <a:lnSpc>
                <a:spcPts val="4570"/>
              </a:lnSpc>
            </a:pPr>
            <a:r>
              <a:rPr lang="en-US" sz="3264">
                <a:solidFill>
                  <a:srgbClr val="FFFFFF"/>
                </a:solidFill>
                <a:latin typeface="HK Grotesk"/>
                <a:ea typeface="HK Grotesk"/>
                <a:cs typeface="HK Grotesk"/>
                <a:sym typeface="HK Grotesk"/>
              </a:rPr>
              <a:t>Tejas Raut - 2223910</a:t>
            </a:r>
          </a:p>
          <a:p>
            <a:pPr algn="ctr">
              <a:lnSpc>
                <a:spcPts val="4570"/>
              </a:lnSpc>
            </a:pPr>
            <a:r>
              <a:rPr lang="en-US" sz="3264">
                <a:solidFill>
                  <a:srgbClr val="FFFFFF"/>
                </a:solidFill>
                <a:latin typeface="HK Grotesk"/>
                <a:ea typeface="HK Grotesk"/>
                <a:cs typeface="HK Grotesk"/>
                <a:sym typeface="HK Grotesk"/>
              </a:rPr>
              <a:t>Shruti Thorat - 2223901</a:t>
            </a:r>
          </a:p>
          <a:p>
            <a:pPr algn="ctr">
              <a:lnSpc>
                <a:spcPts val="4570"/>
              </a:lnSpc>
            </a:pPr>
            <a:r>
              <a:rPr lang="en-US" sz="3264">
                <a:solidFill>
                  <a:srgbClr val="FFFFFF"/>
                </a:solidFill>
                <a:latin typeface="HK Grotesk"/>
                <a:ea typeface="HK Grotesk"/>
                <a:cs typeface="HK Grotesk"/>
                <a:sym typeface="HK Grotesk"/>
              </a:rPr>
              <a:t>Siddhart Dev - 2223902</a:t>
            </a:r>
          </a:p>
          <a:p>
            <a:pPr algn="ctr">
              <a:lnSpc>
                <a:spcPts val="4570"/>
              </a:lnSpc>
            </a:pPr>
            <a:r>
              <a:rPr lang="en-US" sz="3264">
                <a:solidFill>
                  <a:srgbClr val="FFFFFF"/>
                </a:solidFill>
                <a:latin typeface="HK Grotesk"/>
                <a:ea typeface="HK Grotesk"/>
                <a:cs typeface="HK Grotesk"/>
                <a:sym typeface="HK Grotesk"/>
              </a:rPr>
              <a:t>Swaroop Jadhav - 2223907</a:t>
            </a:r>
          </a:p>
          <a:p>
            <a:pPr algn="ctr">
              <a:lnSpc>
                <a:spcPts val="4570"/>
              </a:lnSpc>
            </a:pPr>
          </a:p>
          <a:p>
            <a:pPr algn="ctr">
              <a:lnSpc>
                <a:spcPts val="457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Freeform 4" id="4"/>
          <p:cNvSpPr/>
          <p:nvPr/>
        </p:nvSpPr>
        <p:spPr>
          <a:xfrm flipH="false" flipV="false" rot="0">
            <a:off x="2197881" y="1028700"/>
            <a:ext cx="5657850" cy="8229600"/>
          </a:xfrm>
          <a:custGeom>
            <a:avLst/>
            <a:gdLst/>
            <a:ahLst/>
            <a:cxnLst/>
            <a:rect r="r" b="b" t="t" l="l"/>
            <a:pathLst>
              <a:path h="8229600" w="5657850">
                <a:moveTo>
                  <a:pt x="0" y="0"/>
                </a:moveTo>
                <a:lnTo>
                  <a:pt x="5657850" y="0"/>
                </a:lnTo>
                <a:lnTo>
                  <a:pt x="5657850" y="8229600"/>
                </a:lnTo>
                <a:lnTo>
                  <a:pt x="0" y="8229600"/>
                </a:lnTo>
                <a:lnTo>
                  <a:pt x="0" y="0"/>
                </a:lnTo>
                <a:close/>
              </a:path>
            </a:pathLst>
          </a:custGeom>
          <a:blipFill>
            <a:blip r:embed="rId4"/>
            <a:stretch>
              <a:fillRect l="0" t="0" r="0" b="0"/>
            </a:stretch>
          </a:blipFill>
        </p:spPr>
      </p:sp>
      <p:sp>
        <p:nvSpPr>
          <p:cNvPr name="TextBox 5" id="5"/>
          <p:cNvSpPr txBox="true"/>
          <p:nvPr/>
        </p:nvSpPr>
        <p:spPr>
          <a:xfrm rot="0">
            <a:off x="7681775" y="884844"/>
            <a:ext cx="7103388" cy="1045121"/>
          </a:xfrm>
          <a:prstGeom prst="rect">
            <a:avLst/>
          </a:prstGeom>
        </p:spPr>
        <p:txBody>
          <a:bodyPr anchor="t" rtlCol="false" tIns="0" lIns="0" bIns="0" rIns="0">
            <a:spAutoFit/>
          </a:bodyPr>
          <a:lstStyle/>
          <a:p>
            <a:pPr algn="r">
              <a:lnSpc>
                <a:spcPts val="8140"/>
              </a:lnSpc>
            </a:pPr>
            <a:r>
              <a:rPr lang="en-US" b="true" sz="7204">
                <a:solidFill>
                  <a:srgbClr val="FFFFFF"/>
                </a:solidFill>
                <a:latin typeface="Glacial Indifference Bold"/>
                <a:ea typeface="Glacial Indifference Bold"/>
                <a:cs typeface="Glacial Indifference Bold"/>
                <a:sym typeface="Glacial Indifference Bold"/>
              </a:rPr>
              <a:t>CONCLUSION</a:t>
            </a:r>
          </a:p>
        </p:txBody>
      </p:sp>
      <p:sp>
        <p:nvSpPr>
          <p:cNvPr name="TextBox 6" id="6"/>
          <p:cNvSpPr txBox="true"/>
          <p:nvPr/>
        </p:nvSpPr>
        <p:spPr>
          <a:xfrm rot="0">
            <a:off x="8496996" y="1988992"/>
            <a:ext cx="8115300" cy="6204040"/>
          </a:xfrm>
          <a:prstGeom prst="rect">
            <a:avLst/>
          </a:prstGeom>
        </p:spPr>
        <p:txBody>
          <a:bodyPr anchor="t" rtlCol="false" tIns="0" lIns="0" bIns="0" rIns="0">
            <a:spAutoFit/>
          </a:bodyPr>
          <a:lstStyle/>
          <a:p>
            <a:pPr algn="l">
              <a:lnSpc>
                <a:spcPts val="5547"/>
              </a:lnSpc>
            </a:pPr>
            <a:r>
              <a:rPr lang="en-US" sz="3082">
                <a:solidFill>
                  <a:srgbClr val="FFFFFF"/>
                </a:solidFill>
                <a:latin typeface="HK Grotesk"/>
                <a:ea typeface="HK Grotesk"/>
                <a:cs typeface="HK Grotesk"/>
                <a:sym typeface="HK Grotesk"/>
              </a:rPr>
              <a:t>The implementation of IoT in fleet management transformed XYZ Logistics’ operations by improving efficiency, reducing costs, and enhancing customer satisfaction. As technology continues to evolve, further innovations such as AI-driven route optimization and autonomous fleet management can further enhance logistics operations.</a:t>
            </a:r>
          </a:p>
          <a:p>
            <a:pPr algn="l">
              <a:lnSpc>
                <a:spcPts val="5547"/>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1914574"/>
            <a:ext cx="10287000" cy="14514286"/>
          </a:xfrm>
          <a:custGeom>
            <a:avLst/>
            <a:gdLst/>
            <a:ahLst/>
            <a:cxnLst/>
            <a:rect r="r" b="b" t="t" l="l"/>
            <a:pathLst>
              <a:path h="14514286" w="10287000">
                <a:moveTo>
                  <a:pt x="0" y="14514285"/>
                </a:moveTo>
                <a:lnTo>
                  <a:pt x="10287000" y="14514285"/>
                </a:lnTo>
                <a:lnTo>
                  <a:pt x="10287000" y="0"/>
                </a:lnTo>
                <a:lnTo>
                  <a:pt x="0" y="0"/>
                </a:lnTo>
                <a:lnTo>
                  <a:pt x="0" y="14514285"/>
                </a:lnTo>
                <a:close/>
              </a:path>
            </a:pathLst>
          </a:custGeom>
          <a:blipFill>
            <a:blip r:embed="rId3"/>
            <a:stretch>
              <a:fillRect l="0" t="0" r="0" b="0"/>
            </a:stretch>
          </a:blipFill>
        </p:spPr>
      </p:sp>
      <p:sp>
        <p:nvSpPr>
          <p:cNvPr name="Freeform 4" id="4"/>
          <p:cNvSpPr/>
          <p:nvPr/>
        </p:nvSpPr>
        <p:spPr>
          <a:xfrm flipH="true" flipV="false" rot="0">
            <a:off x="1340479" y="1009924"/>
            <a:ext cx="6941783" cy="12795913"/>
          </a:xfrm>
          <a:custGeom>
            <a:avLst/>
            <a:gdLst/>
            <a:ahLst/>
            <a:cxnLst/>
            <a:rect r="r" b="b" t="t" l="l"/>
            <a:pathLst>
              <a:path h="12795913" w="6941783">
                <a:moveTo>
                  <a:pt x="6941783" y="0"/>
                </a:moveTo>
                <a:lnTo>
                  <a:pt x="0" y="0"/>
                </a:lnTo>
                <a:lnTo>
                  <a:pt x="0" y="12795913"/>
                </a:lnTo>
                <a:lnTo>
                  <a:pt x="6941783" y="12795913"/>
                </a:lnTo>
                <a:lnTo>
                  <a:pt x="6941783" y="0"/>
                </a:lnTo>
                <a:close/>
              </a:path>
            </a:pathLst>
          </a:custGeom>
          <a:blipFill>
            <a:blip r:embed="rId4"/>
            <a:stretch>
              <a:fillRect l="0" t="0" r="0" b="0"/>
            </a:stretch>
          </a:blipFill>
        </p:spPr>
      </p:sp>
      <p:sp>
        <p:nvSpPr>
          <p:cNvPr name="TextBox 5" id="5"/>
          <p:cNvSpPr txBox="true"/>
          <p:nvPr/>
        </p:nvSpPr>
        <p:spPr>
          <a:xfrm rot="0">
            <a:off x="9144000" y="1848710"/>
            <a:ext cx="6655149" cy="1044320"/>
          </a:xfrm>
          <a:prstGeom prst="rect">
            <a:avLst/>
          </a:prstGeom>
        </p:spPr>
        <p:txBody>
          <a:bodyPr anchor="t" rtlCol="false" tIns="0" lIns="0" bIns="0" rIns="0">
            <a:spAutoFit/>
          </a:bodyPr>
          <a:lstStyle/>
          <a:p>
            <a:pPr algn="r">
              <a:lnSpc>
                <a:spcPts val="8039"/>
              </a:lnSpc>
            </a:pPr>
            <a:r>
              <a:rPr lang="en-US" b="true" sz="7114">
                <a:solidFill>
                  <a:srgbClr val="FFFFFF"/>
                </a:solidFill>
                <a:latin typeface="Glacial Indifference Bold"/>
                <a:ea typeface="Glacial Indifference Bold"/>
                <a:cs typeface="Glacial Indifference Bold"/>
                <a:sym typeface="Glacial Indifference Bold"/>
              </a:rPr>
              <a:t>FUTURE SCOPE</a:t>
            </a:r>
          </a:p>
        </p:txBody>
      </p:sp>
      <p:sp>
        <p:nvSpPr>
          <p:cNvPr name="TextBox 6" id="6"/>
          <p:cNvSpPr txBox="true"/>
          <p:nvPr/>
        </p:nvSpPr>
        <p:spPr>
          <a:xfrm rot="0">
            <a:off x="8835026" y="3894659"/>
            <a:ext cx="8642068" cy="3513222"/>
          </a:xfrm>
          <a:prstGeom prst="rect">
            <a:avLst/>
          </a:prstGeom>
        </p:spPr>
        <p:txBody>
          <a:bodyPr anchor="t" rtlCol="false" tIns="0" lIns="0" bIns="0" rIns="0">
            <a:spAutoFit/>
          </a:bodyPr>
          <a:lstStyle/>
          <a:p>
            <a:pPr algn="just">
              <a:lnSpc>
                <a:spcPts val="4620"/>
              </a:lnSpc>
            </a:pPr>
            <a:r>
              <a:rPr lang="en-US" sz="3300">
                <a:solidFill>
                  <a:srgbClr val="FFFFFF"/>
                </a:solidFill>
                <a:latin typeface="HK Grotesk"/>
                <a:ea typeface="HK Grotesk"/>
                <a:cs typeface="HK Grotesk"/>
                <a:sym typeface="HK Grotesk"/>
              </a:rPr>
              <a:t>XYZ Logistics plans to integrate AI and machine learning to further optimize routing and predictive analytics. Additionally, electric vehicle (EV) fleet integration with IoT can drive sustainability initiatives while improving cost efficiency.</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4338336" y="-3273956"/>
            <a:ext cx="9611327" cy="13560956"/>
          </a:xfrm>
          <a:custGeom>
            <a:avLst/>
            <a:gdLst/>
            <a:ahLst/>
            <a:cxnLst/>
            <a:rect r="r" b="b" t="t" l="l"/>
            <a:pathLst>
              <a:path h="13560956" w="9611327">
                <a:moveTo>
                  <a:pt x="0" y="0"/>
                </a:moveTo>
                <a:lnTo>
                  <a:pt x="9611328" y="0"/>
                </a:lnTo>
                <a:lnTo>
                  <a:pt x="9611328" y="13560956"/>
                </a:lnTo>
                <a:lnTo>
                  <a:pt x="0" y="13560956"/>
                </a:lnTo>
                <a:lnTo>
                  <a:pt x="0" y="0"/>
                </a:lnTo>
                <a:close/>
              </a:path>
            </a:pathLst>
          </a:custGeom>
          <a:blipFill>
            <a:blip r:embed="rId3"/>
            <a:stretch>
              <a:fillRect l="0" t="0" r="0" b="0"/>
            </a:stretch>
          </a:blipFill>
        </p:spPr>
      </p:sp>
      <p:sp>
        <p:nvSpPr>
          <p:cNvPr name="TextBox 4" id="4"/>
          <p:cNvSpPr txBox="true"/>
          <p:nvPr/>
        </p:nvSpPr>
        <p:spPr>
          <a:xfrm rot="0">
            <a:off x="4651632" y="4171798"/>
            <a:ext cx="8984736" cy="1451033"/>
          </a:xfrm>
          <a:prstGeom prst="rect">
            <a:avLst/>
          </a:prstGeom>
        </p:spPr>
        <p:txBody>
          <a:bodyPr anchor="t" rtlCol="false" tIns="0" lIns="0" bIns="0" rIns="0">
            <a:spAutoFit/>
          </a:bodyPr>
          <a:lstStyle/>
          <a:p>
            <a:pPr algn="ctr">
              <a:lnSpc>
                <a:spcPts val="11307"/>
              </a:lnSpc>
            </a:pPr>
            <a:r>
              <a:rPr lang="en-US" b="true" sz="10006">
                <a:solidFill>
                  <a:srgbClr val="FFFFFF"/>
                </a:solidFill>
                <a:latin typeface="Glacial Indifference Bold"/>
                <a:ea typeface="Glacial Indifference Bold"/>
                <a:cs typeface="Glacial Indifference Bold"/>
                <a:sym typeface="Glacial Indifference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267916"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712" t="0" r="-24712" b="0"/>
              </a:stretch>
            </a:blipFill>
          </p:spPr>
        </p:sp>
      </p:grpSp>
      <p:sp>
        <p:nvSpPr>
          <p:cNvPr name="TextBox 8" id="8"/>
          <p:cNvSpPr txBox="true"/>
          <p:nvPr/>
        </p:nvSpPr>
        <p:spPr>
          <a:xfrm rot="0">
            <a:off x="1028700" y="2910400"/>
            <a:ext cx="7239063"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INTRODUCTION</a:t>
            </a:r>
          </a:p>
        </p:txBody>
      </p:sp>
      <p:sp>
        <p:nvSpPr>
          <p:cNvPr name="TextBox 9" id="9"/>
          <p:cNvSpPr txBox="true"/>
          <p:nvPr/>
        </p:nvSpPr>
        <p:spPr>
          <a:xfrm rot="0">
            <a:off x="1028700" y="4280023"/>
            <a:ext cx="7899970" cy="4706302"/>
          </a:xfrm>
          <a:prstGeom prst="rect">
            <a:avLst/>
          </a:prstGeom>
        </p:spPr>
        <p:txBody>
          <a:bodyPr anchor="t" rtlCol="false" tIns="0" lIns="0" bIns="0" rIns="0">
            <a:spAutoFit/>
          </a:bodyPr>
          <a:lstStyle/>
          <a:p>
            <a:pPr algn="l">
              <a:lnSpc>
                <a:spcPts val="4147"/>
              </a:lnSpc>
            </a:pPr>
            <a:r>
              <a:rPr lang="en-US" sz="2962">
                <a:solidFill>
                  <a:srgbClr val="FFFFFF"/>
                </a:solidFill>
                <a:latin typeface="HK Grotesk"/>
                <a:ea typeface="HK Grotesk"/>
                <a:cs typeface="HK Grotesk"/>
                <a:sym typeface="HK Grotesk"/>
              </a:rPr>
              <a:t>In the modern logistics industry, delivery companies face challenges such as vehicle maintenance, fuel efficiency, route optimization, and real-time tracking. The integration of the Internet of Things (IoT) in fleet management helps address these challenges by enabling real-time monitoring, predictive maintenance, and enhanced operational efficiency.</a:t>
            </a:r>
          </a:p>
          <a:p>
            <a:pPr algn="l">
              <a:lnSpc>
                <a:spcPts val="4147"/>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Freeform 4" id="4"/>
          <p:cNvSpPr/>
          <p:nvPr/>
        </p:nvSpPr>
        <p:spPr>
          <a:xfrm flipH="true" flipV="false" rot="0">
            <a:off x="2500831" y="1028700"/>
            <a:ext cx="4956202" cy="8229600"/>
          </a:xfrm>
          <a:custGeom>
            <a:avLst/>
            <a:gdLst/>
            <a:ahLst/>
            <a:cxnLst/>
            <a:rect r="r" b="b" t="t" l="l"/>
            <a:pathLst>
              <a:path h="8229600" w="4956202">
                <a:moveTo>
                  <a:pt x="4956202" y="0"/>
                </a:moveTo>
                <a:lnTo>
                  <a:pt x="0" y="0"/>
                </a:lnTo>
                <a:lnTo>
                  <a:pt x="0" y="8229600"/>
                </a:lnTo>
                <a:lnTo>
                  <a:pt x="4956202" y="8229600"/>
                </a:lnTo>
                <a:lnTo>
                  <a:pt x="4956202" y="0"/>
                </a:lnTo>
                <a:close/>
              </a:path>
            </a:pathLst>
          </a:custGeom>
          <a:blipFill>
            <a:blip r:embed="rId4"/>
            <a:stretch>
              <a:fillRect l="0" t="0" r="0" b="0"/>
            </a:stretch>
          </a:blipFill>
        </p:spPr>
      </p:sp>
      <p:sp>
        <p:nvSpPr>
          <p:cNvPr name="TextBox 5" id="5"/>
          <p:cNvSpPr txBox="true"/>
          <p:nvPr/>
        </p:nvSpPr>
        <p:spPr>
          <a:xfrm rot="0">
            <a:off x="11928743" y="2917220"/>
            <a:ext cx="5330557" cy="1044320"/>
          </a:xfrm>
          <a:prstGeom prst="rect">
            <a:avLst/>
          </a:prstGeom>
        </p:spPr>
        <p:txBody>
          <a:bodyPr anchor="t" rtlCol="false" tIns="0" lIns="0" bIns="0" rIns="0">
            <a:spAutoFit/>
          </a:bodyPr>
          <a:lstStyle/>
          <a:p>
            <a:pPr algn="r">
              <a:lnSpc>
                <a:spcPts val="8039"/>
              </a:lnSpc>
            </a:pPr>
            <a:r>
              <a:rPr lang="en-US" b="true" sz="7114">
                <a:solidFill>
                  <a:srgbClr val="FFFFFF"/>
                </a:solidFill>
                <a:latin typeface="Glacial Indifference Bold"/>
                <a:ea typeface="Glacial Indifference Bold"/>
                <a:cs typeface="Glacial Indifference Bold"/>
                <a:sym typeface="Glacial Indifference Bold"/>
              </a:rPr>
              <a:t>OVERVIEW</a:t>
            </a:r>
          </a:p>
        </p:txBody>
      </p:sp>
      <p:sp>
        <p:nvSpPr>
          <p:cNvPr name="TextBox 6" id="6"/>
          <p:cNvSpPr txBox="true"/>
          <p:nvPr/>
        </p:nvSpPr>
        <p:spPr>
          <a:xfrm rot="0">
            <a:off x="9437529" y="4217006"/>
            <a:ext cx="7821771" cy="3724275"/>
          </a:xfrm>
          <a:prstGeom prst="rect">
            <a:avLst/>
          </a:prstGeom>
        </p:spPr>
        <p:txBody>
          <a:bodyPr anchor="t" rtlCol="false" tIns="0" lIns="0" bIns="0" rIns="0">
            <a:spAutoFit/>
          </a:bodyPr>
          <a:lstStyle/>
          <a:p>
            <a:pPr algn="r">
              <a:lnSpc>
                <a:spcPts val="4200"/>
              </a:lnSpc>
            </a:pPr>
            <a:r>
              <a:rPr lang="en-US" sz="3000">
                <a:solidFill>
                  <a:srgbClr val="FFFFFF"/>
                </a:solidFill>
                <a:latin typeface="HK Grotesk"/>
                <a:ea typeface="HK Grotesk"/>
                <a:cs typeface="HK Grotesk"/>
                <a:sym typeface="HK Grotesk"/>
              </a:rPr>
              <a:t>XYZ Logistics is a mid-sized delivery company with a fleet of 200 vehicles operating across multiple cities. The company faced issues related to inefficient routing, high fuel consumption, vehicle breakdowns, and a lack of real-time visibility into deliveries.</a:t>
            </a:r>
          </a:p>
          <a:p>
            <a:pPr algn="r">
              <a:lnSpc>
                <a:spcPts val="420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9144000"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740222" y="439987"/>
            <a:ext cx="6142093" cy="2412111"/>
          </a:xfrm>
          <a:prstGeom prst="rect">
            <a:avLst/>
          </a:prstGeom>
        </p:spPr>
        <p:txBody>
          <a:bodyPr anchor="t" rtlCol="false" tIns="0" lIns="0" bIns="0" rIns="0">
            <a:spAutoFit/>
          </a:bodyPr>
          <a:lstStyle/>
          <a:p>
            <a:pPr algn="l">
              <a:lnSpc>
                <a:spcPts val="6344"/>
              </a:lnSpc>
            </a:pPr>
            <a:r>
              <a:rPr lang="en-US" b="true" sz="5614">
                <a:solidFill>
                  <a:srgbClr val="FFFFFF"/>
                </a:solidFill>
                <a:latin typeface="Glacial Indifference Bold"/>
                <a:ea typeface="Glacial Indifference Bold"/>
                <a:cs typeface="Glacial Indifference Bold"/>
                <a:sym typeface="Glacial Indifference Bold"/>
              </a:rPr>
              <a:t>IMPLEMENTATION OF IOT IN FLEET MANAGEMENT</a:t>
            </a:r>
          </a:p>
        </p:txBody>
      </p:sp>
      <p:sp>
        <p:nvSpPr>
          <p:cNvPr name="TextBox 6" id="6"/>
          <p:cNvSpPr txBox="true"/>
          <p:nvPr/>
        </p:nvSpPr>
        <p:spPr>
          <a:xfrm rot="0">
            <a:off x="740222" y="3394520"/>
            <a:ext cx="7402185" cy="5434330"/>
          </a:xfrm>
          <a:prstGeom prst="rect">
            <a:avLst/>
          </a:prstGeom>
        </p:spPr>
        <p:txBody>
          <a:bodyPr anchor="t" rtlCol="false" tIns="0" lIns="0" bIns="0" rIns="0">
            <a:spAutoFit/>
          </a:bodyPr>
          <a:lstStyle/>
          <a:p>
            <a:pPr algn="l">
              <a:lnSpc>
                <a:spcPts val="3919"/>
              </a:lnSpc>
            </a:pPr>
            <a:r>
              <a:rPr lang="en-US" sz="2799">
                <a:solidFill>
                  <a:srgbClr val="FFFFFF"/>
                </a:solidFill>
                <a:latin typeface="HK Grotesk"/>
                <a:ea typeface="HK Grotesk"/>
                <a:cs typeface="HK Grotesk"/>
                <a:sym typeface="HK Grotesk"/>
              </a:rPr>
              <a:t>To overcome these challenges, XYZ Logistics implemented an IoT-based fleet management system with the following components: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GPS Tracking: IoT-enabled GPS devices were installed in all vehicles to provide real-time location updates and route optimization.</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Telematics Sensors: Sensors were embedded to monitor fuel consumption, engine health, and driving behavior.</a:t>
            </a:r>
          </a:p>
          <a:p>
            <a:pPr algn="l">
              <a:lnSpc>
                <a:spcPts val="391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TextBox 4" id="4"/>
          <p:cNvSpPr txBox="true"/>
          <p:nvPr/>
        </p:nvSpPr>
        <p:spPr>
          <a:xfrm rot="0">
            <a:off x="1253284" y="2696024"/>
            <a:ext cx="7402185" cy="5434330"/>
          </a:xfrm>
          <a:prstGeom prst="rect">
            <a:avLst/>
          </a:prstGeom>
        </p:spPr>
        <p:txBody>
          <a:bodyPr anchor="t" rtlCol="false" tIns="0" lIns="0" bIns="0" rIns="0">
            <a:spAutoFit/>
          </a:bodyPr>
          <a:lstStyle/>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Predictive Maintenance: IoT sensors detected potential vehicle issues, reducing unexpected breakdowns and downtime.</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Automated Alerts &amp; Notifications: The system provided alerts for maintenance schedules, route deviations, and excessive idling.</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Cloud-Based Analytics Dashboard: A centralized cloud platform provided insights into fleet performance and operational trends.</a:t>
            </a:r>
          </a:p>
        </p:txBody>
      </p:sp>
      <p:sp>
        <p:nvSpPr>
          <p:cNvPr name="TextBox 5" id="5"/>
          <p:cNvSpPr txBox="true"/>
          <p:nvPr/>
        </p:nvSpPr>
        <p:spPr>
          <a:xfrm rot="0">
            <a:off x="672536" y="470418"/>
            <a:ext cx="9368366" cy="1612011"/>
          </a:xfrm>
          <a:prstGeom prst="rect">
            <a:avLst/>
          </a:prstGeom>
        </p:spPr>
        <p:txBody>
          <a:bodyPr anchor="t" rtlCol="false" tIns="0" lIns="0" bIns="0" rIns="0">
            <a:spAutoFit/>
          </a:bodyPr>
          <a:lstStyle/>
          <a:p>
            <a:pPr algn="l">
              <a:lnSpc>
                <a:spcPts val="6344"/>
              </a:lnSpc>
            </a:pPr>
            <a:r>
              <a:rPr lang="en-US" b="true" sz="5614">
                <a:solidFill>
                  <a:srgbClr val="FFFFFF"/>
                </a:solidFill>
                <a:latin typeface="Glacial Indifference Bold"/>
                <a:ea typeface="Glacial Indifference Bold"/>
                <a:cs typeface="Glacial Indifference Bold"/>
                <a:sym typeface="Glacial Indifference Bold"/>
              </a:rPr>
              <a:t>IMPLEMENTATION OF IOT IN FLEET MANAGEMENT</a:t>
            </a:r>
          </a:p>
        </p:txBody>
      </p:sp>
      <p:grpSp>
        <p:nvGrpSpPr>
          <p:cNvPr name="Group 6" id="6"/>
          <p:cNvGrpSpPr>
            <a:grpSpLocks noChangeAspect="true"/>
          </p:cNvGrpSpPr>
          <p:nvPr/>
        </p:nvGrpSpPr>
        <p:grpSpPr>
          <a:xfrm rot="0">
            <a:off x="9029700" y="1028700"/>
            <a:ext cx="8229600" cy="8229600"/>
            <a:chOff x="0" y="0"/>
            <a:chExt cx="14840029" cy="14840029"/>
          </a:xfrm>
        </p:grpSpPr>
        <p:sp>
          <p:nvSpPr>
            <p:cNvPr name="Freeform 7" id="7"/>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8" id="8"/>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9" id="9"/>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t="0" r="-38492" b="0"/>
              </a:stretch>
            </a:blip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267916"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572" t="0" r="-24572" b="0"/>
              </a:stretch>
            </a:blipFill>
          </p:spPr>
        </p:sp>
      </p:grpSp>
      <p:sp>
        <p:nvSpPr>
          <p:cNvPr name="TextBox 8" id="8"/>
          <p:cNvSpPr txBox="true"/>
          <p:nvPr/>
        </p:nvSpPr>
        <p:spPr>
          <a:xfrm rot="0">
            <a:off x="829495" y="525590"/>
            <a:ext cx="6706974"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BENEFITS</a:t>
            </a:r>
          </a:p>
        </p:txBody>
      </p:sp>
      <p:sp>
        <p:nvSpPr>
          <p:cNvPr name="TextBox 9" id="9"/>
          <p:cNvSpPr txBox="true"/>
          <p:nvPr/>
        </p:nvSpPr>
        <p:spPr>
          <a:xfrm rot="0">
            <a:off x="829495" y="1925967"/>
            <a:ext cx="7899970" cy="6801802"/>
          </a:xfrm>
          <a:prstGeom prst="rect">
            <a:avLst/>
          </a:prstGeom>
        </p:spPr>
        <p:txBody>
          <a:bodyPr anchor="t" rtlCol="false" tIns="0" lIns="0" bIns="0" rIns="0">
            <a:spAutoFit/>
          </a:bodyPr>
          <a:lstStyle/>
          <a:p>
            <a:pPr algn="l">
              <a:lnSpc>
                <a:spcPts val="4147"/>
              </a:lnSpc>
            </a:pPr>
            <a:r>
              <a:rPr lang="en-US" sz="2962">
                <a:solidFill>
                  <a:srgbClr val="FFFFFF"/>
                </a:solidFill>
                <a:latin typeface="HK Grotesk"/>
                <a:ea typeface="HK Grotesk"/>
                <a:cs typeface="HK Grotesk"/>
                <a:sym typeface="HK Grotesk"/>
              </a:rPr>
              <a:t>The deployment of IoT in fleet management led to several improvements:</a:t>
            </a:r>
          </a:p>
          <a:p>
            <a:pPr algn="l">
              <a:lnSpc>
                <a:spcPts val="4147"/>
              </a:lnSpc>
            </a:pPr>
          </a:p>
          <a:p>
            <a:pPr algn="l" marL="639605" indent="-319803" lvl="1">
              <a:lnSpc>
                <a:spcPts val="4147"/>
              </a:lnSpc>
              <a:buFont typeface="Arial"/>
              <a:buChar char="•"/>
            </a:pPr>
            <a:r>
              <a:rPr lang="en-US" sz="2962">
                <a:solidFill>
                  <a:srgbClr val="FFFFFF"/>
                </a:solidFill>
                <a:latin typeface="HK Grotesk"/>
                <a:ea typeface="HK Grotesk"/>
                <a:cs typeface="HK Grotesk"/>
                <a:sym typeface="HK Grotesk"/>
              </a:rPr>
              <a:t>Reduced Fuel Costs: By optimizing routes and reducing idling time, fuel consumption was reduced by 15%.</a:t>
            </a:r>
          </a:p>
          <a:p>
            <a:pPr algn="l" marL="639605" indent="-319803" lvl="1">
              <a:lnSpc>
                <a:spcPts val="4147"/>
              </a:lnSpc>
              <a:buFont typeface="Arial"/>
              <a:buChar char="•"/>
            </a:pPr>
            <a:r>
              <a:rPr lang="en-US" sz="2962">
                <a:solidFill>
                  <a:srgbClr val="FFFFFF"/>
                </a:solidFill>
                <a:latin typeface="HK Grotesk"/>
                <a:ea typeface="HK Grotesk"/>
                <a:cs typeface="HK Grotesk"/>
                <a:sym typeface="HK Grotesk"/>
              </a:rPr>
              <a:t>Enhanced Delivery Efficiency: Real-time tracking and automated dispatching improved delivery times by 20%.</a:t>
            </a:r>
          </a:p>
          <a:p>
            <a:pPr algn="l" marL="639605" indent="-319803" lvl="1">
              <a:lnSpc>
                <a:spcPts val="4147"/>
              </a:lnSpc>
              <a:buFont typeface="Arial"/>
              <a:buChar char="•"/>
            </a:pPr>
            <a:r>
              <a:rPr lang="en-US" sz="2962">
                <a:solidFill>
                  <a:srgbClr val="FFFFFF"/>
                </a:solidFill>
                <a:latin typeface="HK Grotesk"/>
                <a:ea typeface="HK Grotesk"/>
                <a:cs typeface="HK Grotesk"/>
                <a:sym typeface="HK Grotesk"/>
              </a:rPr>
              <a:t>Lower Maintenance Costs: Predictive maintenance led to a 25% reduction in repair costs.</a:t>
            </a:r>
          </a:p>
          <a:p>
            <a:pPr algn="l">
              <a:lnSpc>
                <a:spcPts val="4147"/>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3269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267916"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572" t="0" r="-24572" b="0"/>
              </a:stretch>
            </a:blipFill>
          </p:spPr>
        </p:sp>
      </p:grpSp>
      <p:sp>
        <p:nvSpPr>
          <p:cNvPr name="TextBox 8" id="8"/>
          <p:cNvSpPr txBox="true"/>
          <p:nvPr/>
        </p:nvSpPr>
        <p:spPr>
          <a:xfrm rot="0">
            <a:off x="696965" y="2004954"/>
            <a:ext cx="7899970" cy="4706302"/>
          </a:xfrm>
          <a:prstGeom prst="rect">
            <a:avLst/>
          </a:prstGeom>
        </p:spPr>
        <p:txBody>
          <a:bodyPr anchor="t" rtlCol="false" tIns="0" lIns="0" bIns="0" rIns="0">
            <a:spAutoFit/>
          </a:bodyPr>
          <a:lstStyle/>
          <a:p>
            <a:pPr algn="l" marL="639605" indent="-319803" lvl="1">
              <a:lnSpc>
                <a:spcPts val="4147"/>
              </a:lnSpc>
              <a:buFont typeface="Arial"/>
              <a:buChar char="•"/>
            </a:pPr>
            <a:r>
              <a:rPr lang="en-US" sz="2962">
                <a:solidFill>
                  <a:srgbClr val="FFFFFF"/>
                </a:solidFill>
                <a:latin typeface="HK Grotesk"/>
                <a:ea typeface="HK Grotesk"/>
                <a:cs typeface="HK Grotesk"/>
                <a:sym typeface="HK Grotesk"/>
              </a:rPr>
              <a:t>Improved Driver Safety: Monitoring driving patterns helped in reducing harsh braking and over-speeding incidents.</a:t>
            </a:r>
          </a:p>
          <a:p>
            <a:pPr algn="l" marL="639605" indent="-319803" lvl="1">
              <a:lnSpc>
                <a:spcPts val="4147"/>
              </a:lnSpc>
              <a:buFont typeface="Arial"/>
              <a:buChar char="•"/>
            </a:pPr>
            <a:r>
              <a:rPr lang="en-US" sz="2962">
                <a:solidFill>
                  <a:srgbClr val="FFFFFF"/>
                </a:solidFill>
                <a:latin typeface="HK Grotesk"/>
                <a:ea typeface="HK Grotesk"/>
                <a:cs typeface="HK Grotesk"/>
                <a:sym typeface="HK Grotesk"/>
              </a:rPr>
              <a:t>Better Customer Satisfaction: Real-time tracking allowed customers to get accurate delivery estimates, increasing transparency and trust.</a:t>
            </a:r>
          </a:p>
          <a:p>
            <a:pPr algn="l">
              <a:lnSpc>
                <a:spcPts val="4147"/>
              </a:lnSpc>
            </a:pPr>
          </a:p>
          <a:p>
            <a:pPr algn="l">
              <a:lnSpc>
                <a:spcPts val="4147"/>
              </a:lnSpc>
            </a:pPr>
          </a:p>
        </p:txBody>
      </p:sp>
      <p:sp>
        <p:nvSpPr>
          <p:cNvPr name="TextBox 9" id="9"/>
          <p:cNvSpPr txBox="true"/>
          <p:nvPr/>
        </p:nvSpPr>
        <p:spPr>
          <a:xfrm rot="0">
            <a:off x="829495" y="525590"/>
            <a:ext cx="6706974"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BENEFITS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631637" y="0"/>
            <a:ext cx="17024727" cy="10737964"/>
          </a:xfrm>
          <a:custGeom>
            <a:avLst/>
            <a:gdLst/>
            <a:ahLst/>
            <a:cxnLst/>
            <a:rect r="r" b="b" t="t" l="l"/>
            <a:pathLst>
              <a:path h="10737964" w="17024727">
                <a:moveTo>
                  <a:pt x="0" y="0"/>
                </a:moveTo>
                <a:lnTo>
                  <a:pt x="17024726" y="0"/>
                </a:lnTo>
                <a:lnTo>
                  <a:pt x="17024726" y="10737964"/>
                </a:lnTo>
                <a:lnTo>
                  <a:pt x="0" y="10737964"/>
                </a:lnTo>
                <a:lnTo>
                  <a:pt x="0" y="0"/>
                </a:lnTo>
                <a:close/>
              </a:path>
            </a:pathLst>
          </a:custGeom>
          <a:blipFill>
            <a:blip r:embed="rId3"/>
            <a:stretch>
              <a:fillRect l="0" t="-123699" r="0" b="0"/>
            </a:stretch>
          </a:blipFill>
        </p:spPr>
      </p:sp>
      <p:sp>
        <p:nvSpPr>
          <p:cNvPr name="TextBox 4" id="4"/>
          <p:cNvSpPr txBox="true"/>
          <p:nvPr/>
        </p:nvSpPr>
        <p:spPr>
          <a:xfrm rot="0">
            <a:off x="488452" y="2988476"/>
            <a:ext cx="8655548" cy="5283455"/>
          </a:xfrm>
          <a:prstGeom prst="rect">
            <a:avLst/>
          </a:prstGeom>
        </p:spPr>
        <p:txBody>
          <a:bodyPr anchor="t" rtlCol="false" tIns="0" lIns="0" bIns="0" rIns="0">
            <a:spAutoFit/>
          </a:bodyPr>
          <a:lstStyle/>
          <a:p>
            <a:pPr algn="l" marL="724910" indent="-362455" lvl="1">
              <a:lnSpc>
                <a:spcPts val="4700"/>
              </a:lnSpc>
              <a:buFont typeface="Arial"/>
              <a:buChar char="•"/>
            </a:pPr>
            <a:r>
              <a:rPr lang="en-US" sz="3357">
                <a:solidFill>
                  <a:srgbClr val="FFFFFF"/>
                </a:solidFill>
                <a:latin typeface="HK Grotesk"/>
                <a:ea typeface="HK Grotesk"/>
                <a:cs typeface="HK Grotesk"/>
                <a:sym typeface="HK Grotesk"/>
              </a:rPr>
              <a:t>Data Security Concerns: Secure encryption and access controls were implemented to protect fleet data.</a:t>
            </a:r>
          </a:p>
          <a:p>
            <a:pPr algn="l">
              <a:lnSpc>
                <a:spcPts val="4700"/>
              </a:lnSpc>
            </a:pPr>
          </a:p>
          <a:p>
            <a:pPr algn="l" marL="724910" indent="-362455" lvl="1">
              <a:lnSpc>
                <a:spcPts val="4700"/>
              </a:lnSpc>
              <a:buFont typeface="Arial"/>
              <a:buChar char="•"/>
            </a:pPr>
            <a:r>
              <a:rPr lang="en-US" sz="3357">
                <a:solidFill>
                  <a:srgbClr val="FFFFFF"/>
                </a:solidFill>
                <a:latin typeface="HK Grotesk"/>
                <a:ea typeface="HK Grotesk"/>
                <a:cs typeface="HK Grotesk"/>
                <a:sym typeface="HK Grotesk"/>
              </a:rPr>
              <a:t>Initial Investment Costs: Although the upfront costs were high, long-term savings in fuel and maintenance justified the investment.</a:t>
            </a:r>
          </a:p>
          <a:p>
            <a:pPr algn="ctr">
              <a:lnSpc>
                <a:spcPts val="4700"/>
              </a:lnSpc>
            </a:pPr>
          </a:p>
        </p:txBody>
      </p:sp>
      <p:sp>
        <p:nvSpPr>
          <p:cNvPr name="TextBox 5" id="5"/>
          <p:cNvSpPr txBox="true"/>
          <p:nvPr/>
        </p:nvSpPr>
        <p:spPr>
          <a:xfrm rot="0">
            <a:off x="2072459" y="1076325"/>
            <a:ext cx="14143082" cy="1135909"/>
          </a:xfrm>
          <a:prstGeom prst="rect">
            <a:avLst/>
          </a:prstGeom>
        </p:spPr>
        <p:txBody>
          <a:bodyPr anchor="t" rtlCol="false" tIns="0" lIns="0" bIns="0" rIns="0">
            <a:spAutoFit/>
          </a:bodyPr>
          <a:lstStyle/>
          <a:p>
            <a:pPr algn="ctr">
              <a:lnSpc>
                <a:spcPts val="8784"/>
              </a:lnSpc>
            </a:pPr>
            <a:r>
              <a:rPr lang="en-US" b="true" sz="7773">
                <a:solidFill>
                  <a:srgbClr val="FFFFFF"/>
                </a:solidFill>
                <a:latin typeface="Glacial Indifference Bold"/>
                <a:ea typeface="Glacial Indifference Bold"/>
                <a:cs typeface="Glacial Indifference Bold"/>
                <a:sym typeface="Glacial Indifference Bold"/>
              </a:rPr>
              <a:t>CHALLENGES &amp; SOLUTIONS</a:t>
            </a:r>
          </a:p>
        </p:txBody>
      </p:sp>
      <p:sp>
        <p:nvSpPr>
          <p:cNvPr name="TextBox 6" id="6"/>
          <p:cNvSpPr txBox="true"/>
          <p:nvPr/>
        </p:nvSpPr>
        <p:spPr>
          <a:xfrm rot="0">
            <a:off x="9144000" y="2988476"/>
            <a:ext cx="8585429" cy="2343531"/>
          </a:xfrm>
          <a:prstGeom prst="rect">
            <a:avLst/>
          </a:prstGeom>
        </p:spPr>
        <p:txBody>
          <a:bodyPr anchor="t" rtlCol="false" tIns="0" lIns="0" bIns="0" rIns="0">
            <a:spAutoFit/>
          </a:bodyPr>
          <a:lstStyle/>
          <a:p>
            <a:pPr algn="l" marL="725424" indent="-362712" lvl="1">
              <a:lnSpc>
                <a:spcPts val="4703"/>
              </a:lnSpc>
              <a:buFont typeface="Arial"/>
              <a:buChar char="•"/>
            </a:pPr>
            <a:r>
              <a:rPr lang="en-US" sz="3359">
                <a:solidFill>
                  <a:srgbClr val="FFFFFF"/>
                </a:solidFill>
                <a:latin typeface="HK Grotesk"/>
                <a:ea typeface="HK Grotesk"/>
                <a:cs typeface="HK Grotesk"/>
                <a:sym typeface="HK Grotesk"/>
              </a:rPr>
              <a:t>System Integration Issues: Ensuring seamless integration with existing ERP and logistics software required customized APIs.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97786" y="1377572"/>
            <a:ext cx="17092428" cy="8909428"/>
          </a:xfrm>
          <a:custGeom>
            <a:avLst/>
            <a:gdLst/>
            <a:ahLst/>
            <a:cxnLst/>
            <a:rect r="r" b="b" t="t" l="l"/>
            <a:pathLst>
              <a:path h="8909428" w="17092428">
                <a:moveTo>
                  <a:pt x="0" y="0"/>
                </a:moveTo>
                <a:lnTo>
                  <a:pt x="17092428" y="0"/>
                </a:lnTo>
                <a:lnTo>
                  <a:pt x="17092428" y="8909428"/>
                </a:lnTo>
                <a:lnTo>
                  <a:pt x="0" y="8909428"/>
                </a:lnTo>
                <a:lnTo>
                  <a:pt x="0" y="0"/>
                </a:lnTo>
                <a:close/>
              </a:path>
            </a:pathLst>
          </a:custGeom>
          <a:blipFill>
            <a:blip r:embed="rId2"/>
            <a:stretch>
              <a:fillRect l="0" t="0" r="0" b="0"/>
            </a:stretch>
          </a:blipFill>
        </p:spPr>
      </p:sp>
      <p:sp>
        <p:nvSpPr>
          <p:cNvPr name="TextBox 3" id="3"/>
          <p:cNvSpPr txBox="true"/>
          <p:nvPr/>
        </p:nvSpPr>
        <p:spPr>
          <a:xfrm rot="0">
            <a:off x="2072459" y="276217"/>
            <a:ext cx="14143082" cy="2250334"/>
          </a:xfrm>
          <a:prstGeom prst="rect">
            <a:avLst/>
          </a:prstGeom>
        </p:spPr>
        <p:txBody>
          <a:bodyPr anchor="t" rtlCol="false" tIns="0" lIns="0" bIns="0" rIns="0">
            <a:spAutoFit/>
          </a:bodyPr>
          <a:lstStyle/>
          <a:p>
            <a:pPr algn="ctr">
              <a:lnSpc>
                <a:spcPts val="8784"/>
              </a:lnSpc>
            </a:pPr>
            <a:r>
              <a:rPr lang="en-US" b="true" sz="7773">
                <a:solidFill>
                  <a:srgbClr val="000000"/>
                </a:solidFill>
                <a:latin typeface="Glacial Indifference Bold"/>
                <a:ea typeface="Glacial Indifference Bold"/>
                <a:cs typeface="Glacial Indifference Bold"/>
                <a:sym typeface="Glacial Indifference Bold"/>
              </a:rPr>
              <a:t>REAL LIFE EXAMPLE</a:t>
            </a:r>
          </a:p>
          <a:p>
            <a:pPr algn="ctr">
              <a:lnSpc>
                <a:spcPts val="8784"/>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DAGgRZ2dafs</dc:identifier>
  <dcterms:modified xsi:type="dcterms:W3CDTF">2011-08-01T06:04:30Z</dcterms:modified>
  <cp:revision>1</cp:revision>
  <dc:title>IOT IN FLEET MANAGMENT in logistics</dc:title>
</cp:coreProperties>
</file>

<file path=docProps/thumbnail.jpeg>
</file>